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9"/>
  </p:notesMasterIdLst>
  <p:sldIdLst>
    <p:sldId id="256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4" r:id="rId48"/>
  </p:sldIdLst>
  <p:sldSz cx="9144000" cy="5715000" type="screen16x10"/>
  <p:notesSz cx="6858000" cy="9144000"/>
  <p:embeddedFontLst>
    <p:embeddedFont>
      <p:font typeface="Open Sans" panose="020B0606030504020204" pitchFamily="34" charset="0"/>
      <p:regular r:id="rId50"/>
      <p:bold r:id="rId51"/>
      <p:italic r:id="rId52"/>
      <p:boldItalic r:id="rId53"/>
    </p:embeddedFont>
    <p:embeddedFont>
      <p:font typeface="Verdana" panose="020B060403050404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0125ef86b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0125ef86b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0125ef86b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2" name="Google Shape;30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5" name="Google Shape;40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jp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jp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</a:t>
            </a:r>
            <a:r>
              <a:rPr lang="pt-BR" dirty="0" err="1"/>
              <a:t>X</a:t>
            </a:r>
            <a:r>
              <a:rPr lang="pt-BR" dirty="0"/>
              <a:t>: BRDF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esse material?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77" name="Google Shape;177;p23" descr="page48image33435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55" y="931869"/>
            <a:ext cx="5773903" cy="385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Material Brilhante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32808" y="4626823"/>
            <a:ext cx="4096987" cy="70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 b="1"/>
              <a:t>Cobre</a:t>
            </a:r>
            <a:endParaRPr sz="1400"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85" name="Google Shape;185;p24"/>
          <p:cNvSpPr txBox="1"/>
          <p:nvPr/>
        </p:nvSpPr>
        <p:spPr>
          <a:xfrm>
            <a:off x="4639862" y="4626822"/>
            <a:ext cx="4096987" cy="70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Alumínio</a:t>
            </a:r>
            <a:endParaRPr sz="1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6" name="Google Shape;186;p24" descr="page49image334416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494" y="113716"/>
            <a:ext cx="1799830" cy="119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4" descr="page49image334426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807" y="1428469"/>
            <a:ext cx="8304041" cy="3160149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4"/>
          <p:cNvSpPr/>
          <p:nvPr/>
        </p:nvSpPr>
        <p:spPr>
          <a:xfrm>
            <a:off x="5152050" y="5432050"/>
            <a:ext cx="3262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[Mitsuba renderer, Wenzel Jakob, 2010]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esse material?</a:t>
            </a:r>
            <a:endParaRPr/>
          </a:p>
        </p:txBody>
      </p:sp>
      <p:sp>
        <p:nvSpPr>
          <p:cNvPr id="194" name="Google Shape;194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grpSp>
        <p:nvGrpSpPr>
          <p:cNvPr id="195" name="Google Shape;195;p25"/>
          <p:cNvGrpSpPr/>
          <p:nvPr/>
        </p:nvGrpSpPr>
        <p:grpSpPr>
          <a:xfrm>
            <a:off x="1683555" y="931869"/>
            <a:ext cx="5773902" cy="3839871"/>
            <a:chOff x="1683555" y="931869"/>
            <a:chExt cx="5773902" cy="3839871"/>
          </a:xfrm>
        </p:grpSpPr>
        <p:pic>
          <p:nvPicPr>
            <p:cNvPr id="196" name="Google Shape;196;p25" descr="page50image334573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83555" y="931869"/>
              <a:ext cx="5773902" cy="38398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7" name="Google Shape;197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349650" y="2986761"/>
              <a:ext cx="1300925" cy="17029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Perfeita</a:t>
            </a:r>
            <a:endParaRPr/>
          </a:p>
        </p:txBody>
      </p:sp>
      <p:sp>
        <p:nvSpPr>
          <p:cNvPr id="203" name="Google Shape;20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204" name="Google Shape;204;p26"/>
          <p:cNvSpPr/>
          <p:nvPr/>
        </p:nvSpPr>
        <p:spPr>
          <a:xfrm>
            <a:off x="6982016" y="5416617"/>
            <a:ext cx="1351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[Zátonyi Sándor]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5" name="Google Shape;205;p26" descr="page51image16572736"/>
          <p:cNvPicPr preferRelativeResize="0"/>
          <p:nvPr/>
        </p:nvPicPr>
        <p:blipFill rotWithShape="1">
          <a:blip r:embed="rId3">
            <a:alphaModFix/>
          </a:blip>
          <a:srcRect l="7026" t="19554" r="6333" b="19106"/>
          <a:stretch/>
        </p:blipFill>
        <p:spPr>
          <a:xfrm>
            <a:off x="552681" y="886028"/>
            <a:ext cx="8038638" cy="4268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Perfeita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7149451" y="5410725"/>
            <a:ext cx="123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PBRT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3" name="Google Shape;213;p27" descr="page52image16605056"/>
          <p:cNvPicPr preferRelativeResize="0"/>
          <p:nvPr/>
        </p:nvPicPr>
        <p:blipFill rotWithShape="1">
          <a:blip r:embed="rId3">
            <a:alphaModFix/>
          </a:blip>
          <a:srcRect l="10557" t="11849" r="7219" b="4816"/>
          <a:stretch/>
        </p:blipFill>
        <p:spPr>
          <a:xfrm>
            <a:off x="1589668" y="753216"/>
            <a:ext cx="5964664" cy="4533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Terminator 2</a:t>
            </a:r>
            <a:endParaRPr/>
          </a:p>
        </p:txBody>
      </p:sp>
      <p:sp>
        <p:nvSpPr>
          <p:cNvPr id="219" name="Google Shape;21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20" name="Google Shape;220;p28" descr="Terminator 2 GIF - Find on GIFER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121025"/>
            <a:ext cx="8438180" cy="37549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a Direção da Reflexão Especular</a:t>
            </a:r>
            <a:endParaRPr/>
          </a:p>
        </p:txBody>
      </p:sp>
      <p:sp>
        <p:nvSpPr>
          <p:cNvPr id="226" name="Google Shape;226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27" name="Google Shape;227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9601" y="999263"/>
            <a:ext cx="5984798" cy="454521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9"/>
          <p:cNvSpPr txBox="1">
            <a:spLocks noGrp="1"/>
          </p:cNvSpPr>
          <p:nvPr>
            <p:ph type="body" idx="1"/>
          </p:nvPr>
        </p:nvSpPr>
        <p:spPr>
          <a:xfrm>
            <a:off x="4878787" y="825191"/>
            <a:ext cx="27861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Visão Top-down</a:t>
            </a:r>
            <a:endParaRPr sz="1600"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(olhando por cima da superfície)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761" y="145774"/>
            <a:ext cx="7496200" cy="526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41" name="Google Shape;24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526501" cy="4476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Algumas funções de reflexão básicas</a:t>
            </a:r>
            <a:endParaRPr/>
          </a:p>
        </p:txBody>
      </p:sp>
      <p:sp>
        <p:nvSpPr>
          <p:cNvPr id="247" name="Google Shape;247;p32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607715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Idealmente Especular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</a:t>
            </a:r>
            <a:r>
              <a:rPr lang="pt-BR" sz="1600"/>
              <a:t>Espelho perfeito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Idealmente Difuso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</a:t>
            </a:r>
            <a:r>
              <a:rPr lang="pt-BR" sz="1600"/>
              <a:t>Reflexo uniforme em todas as direções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Brilhante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</a:t>
            </a:r>
            <a:r>
              <a:rPr lang="pt-BR" sz="1600"/>
              <a:t>Maioria da luz distribuída na</a:t>
            </a:r>
            <a:br>
              <a:rPr lang="pt-BR" sz="1600"/>
            </a:br>
            <a:r>
              <a:rPr lang="pt-BR" sz="1600"/>
              <a:t>           direção da reflexão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Retrorrefletivo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</a:t>
            </a:r>
            <a:r>
              <a:rPr lang="pt-BR" sz="1600"/>
              <a:t>Reflete a luz de volta para a fonte</a:t>
            </a:r>
            <a:endParaRPr/>
          </a:p>
        </p:txBody>
      </p:sp>
      <p:sp>
        <p:nvSpPr>
          <p:cNvPr id="248" name="Google Shape;24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49" name="Google Shape;249;p32"/>
          <p:cNvSpPr/>
          <p:nvPr/>
        </p:nvSpPr>
        <p:spPr>
          <a:xfrm>
            <a:off x="210764" y="5244875"/>
            <a:ext cx="83082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diagramas ilustram como a energia luminosa que chega de uma determinada direção é refletida em várias direções.</a:t>
            </a:r>
            <a:endParaRPr sz="1300"/>
          </a:p>
        </p:txBody>
      </p:sp>
      <p:pic>
        <p:nvPicPr>
          <p:cNvPr id="250" name="Google Shape;250;p32" descr="page55image335538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9045" y="657159"/>
            <a:ext cx="1282879" cy="106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2" descr="page55image335380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9813" y="752468"/>
            <a:ext cx="958528" cy="85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2" descr="page55image335457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07144" y="914700"/>
            <a:ext cx="924641" cy="69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 descr="page55image3354116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103438" y="1834885"/>
            <a:ext cx="1452315" cy="968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32" descr="page55image335507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17972" y="1980172"/>
            <a:ext cx="977892" cy="73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2" descr="page55image3355115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065315" y="3018803"/>
            <a:ext cx="1069872" cy="1069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2" descr="page55image33539920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540515" y="3200759"/>
            <a:ext cx="1132806" cy="73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2" descr="page55image33551360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135187" y="3251060"/>
            <a:ext cx="832661" cy="697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2" descr="page55image3355094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944473" y="4328022"/>
            <a:ext cx="924641" cy="750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2" descr="page55image3354158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803292" y="4168141"/>
            <a:ext cx="1026303" cy="99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5527052" y="4307752"/>
            <a:ext cx="1016000" cy="7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281" y="633502"/>
            <a:ext cx="7932884" cy="4384843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calcular a luz chegando na superfície ?</a:t>
            </a:r>
            <a:br>
              <a:rPr lang="pt-BR"/>
            </a:br>
            <a:r>
              <a:rPr lang="pt-BR"/>
              <a:t>(Radiância)</a:t>
            </a:r>
            <a:endParaRPr/>
          </a:p>
        </p:txBody>
      </p:sp>
      <p:sp>
        <p:nvSpPr>
          <p:cNvPr id="110" name="Google Shape;110;p15"/>
          <p:cNvSpPr txBox="1">
            <a:spLocks noGrp="1"/>
          </p:cNvSpPr>
          <p:nvPr>
            <p:ph type="body" idx="1"/>
          </p:nvPr>
        </p:nvSpPr>
        <p:spPr>
          <a:xfrm>
            <a:off x="475025" y="1174875"/>
            <a:ext cx="3845400" cy="1042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Verdana"/>
              <a:buNone/>
            </a:pPr>
            <a:r>
              <a:rPr lang="pt-BR" sz="2100" b="1">
                <a:solidFill>
                  <a:srgbClr val="FF0000"/>
                </a:solidFill>
              </a:rPr>
              <a:t>Objetivo é calcular qual fração da luz é refletida de para a câmera</a:t>
            </a:r>
            <a:endParaRPr sz="1700"/>
          </a:p>
        </p:txBody>
      </p:sp>
      <p:sp>
        <p:nvSpPr>
          <p:cNvPr id="111" name="Google Shape;111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Diferentes BRDFs </a:t>
            </a:r>
            <a:endParaRPr/>
          </a:p>
        </p:txBody>
      </p:sp>
      <p:sp>
        <p:nvSpPr>
          <p:cNvPr id="266" name="Google Shape;266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Variando polimento do material</a:t>
            </a:r>
            <a:endParaRPr/>
          </a:p>
        </p:txBody>
      </p:sp>
      <p:sp>
        <p:nvSpPr>
          <p:cNvPr id="267" name="Google Shape;26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68" name="Google Shape;26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6508" y="1992279"/>
            <a:ext cx="8368888" cy="218956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3"/>
          <p:cNvSpPr/>
          <p:nvPr/>
        </p:nvSpPr>
        <p:spPr>
          <a:xfrm>
            <a:off x="3837398" y="5462783"/>
            <a:ext cx="45720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https://google.github.io/filament/Filament.md.html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Visão 3D de um BRDF </a:t>
            </a:r>
            <a:endParaRPr/>
          </a:p>
        </p:txBody>
      </p:sp>
      <p:sp>
        <p:nvSpPr>
          <p:cNvPr id="275" name="Google Shape;27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76" name="Google Shape;276;p34" descr="Phong's lighting model in 3D (BRDF)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68686" y="833174"/>
            <a:ext cx="4471956" cy="4501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Materiais Complexos</a:t>
            </a:r>
            <a:endParaRPr/>
          </a:p>
        </p:txBody>
      </p:sp>
      <p:sp>
        <p:nvSpPr>
          <p:cNvPr id="282" name="Google Shape;282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83" name="Google Shape;283;p35" descr="page56image1590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6250" y="682056"/>
            <a:ext cx="6511500" cy="488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Materiais Isotrópicos e Anisotrópicos</a:t>
            </a:r>
            <a:endParaRPr/>
          </a:p>
        </p:txBody>
      </p:sp>
      <p:sp>
        <p:nvSpPr>
          <p:cNvPr id="290" name="Google Shape;290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Direcionalidade da superfície subjacente</a:t>
            </a:r>
            <a:endParaRPr/>
          </a:p>
        </p:txBody>
      </p:sp>
      <p:sp>
        <p:nvSpPr>
          <p:cNvPr id="291" name="Google Shape;29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92" name="Google Shape;292;p36" descr="page57image33167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3204" y="1499016"/>
            <a:ext cx="1765084" cy="1765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6" descr="page57image331612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70773" y="3635790"/>
            <a:ext cx="1583356" cy="1583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36" descr="page57image331618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33204" y="3544926"/>
            <a:ext cx="1765084" cy="1765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6" descr="page57image331620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70773" y="1589880"/>
            <a:ext cx="1583356" cy="1583356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6"/>
          <p:cNvSpPr/>
          <p:nvPr/>
        </p:nvSpPr>
        <p:spPr>
          <a:xfrm>
            <a:off x="556875" y="2107375"/>
            <a:ext cx="1583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Isotrópico</a:t>
            </a:r>
            <a:endParaRPr/>
          </a:p>
        </p:txBody>
      </p:sp>
      <p:sp>
        <p:nvSpPr>
          <p:cNvPr id="297" name="Google Shape;297;p36"/>
          <p:cNvSpPr/>
          <p:nvPr/>
        </p:nvSpPr>
        <p:spPr>
          <a:xfrm>
            <a:off x="556875" y="4209200"/>
            <a:ext cx="190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Anisotrópico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2274900" y="5310000"/>
            <a:ext cx="244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Normais na superfície</a:t>
            </a:r>
            <a:endParaRPr/>
          </a:p>
        </p:txBody>
      </p:sp>
      <p:sp>
        <p:nvSpPr>
          <p:cNvPr id="299" name="Google Shape;299;p36"/>
          <p:cNvSpPr/>
          <p:nvPr/>
        </p:nvSpPr>
        <p:spPr>
          <a:xfrm>
            <a:off x="5431650" y="5310000"/>
            <a:ext cx="874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BRDF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BRDFs Anisotrópicos</a:t>
            </a:r>
            <a:endParaRPr/>
          </a:p>
        </p:txBody>
      </p:sp>
      <p:sp>
        <p:nvSpPr>
          <p:cNvPr id="305" name="Google Shape;305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650488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reflexão depende do ângulo azimutal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Resultados da microestrutura orientada da superfície, por exemplo, metal escovado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307" name="Google Shape;30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37289" y="854290"/>
            <a:ext cx="265450" cy="371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7" descr="page58image333302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8351" y="2309775"/>
            <a:ext cx="5010599" cy="297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 descr="page58image333256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83963" y="3227726"/>
            <a:ext cx="2934817" cy="1956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 descr="page58image33329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209884" y="825836"/>
            <a:ext cx="1823288" cy="203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7" descr="page58image333375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78836" y="1283158"/>
            <a:ext cx="966542" cy="13756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BRDF Anisotrópico: Nylon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18" name="Google Shape;318;p38" descr="page59image165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241" y="719278"/>
            <a:ext cx="6314094" cy="473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38" descr="page59image333734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2325" y="300041"/>
            <a:ext cx="2356455" cy="156851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8"/>
          <p:cNvSpPr/>
          <p:nvPr/>
        </p:nvSpPr>
        <p:spPr>
          <a:xfrm>
            <a:off x="6644425" y="5408975"/>
            <a:ext cx="179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[Westin et al. 1992]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BRDF Anisotrópico: Veludo</a:t>
            </a:r>
            <a:endParaRPr/>
          </a:p>
        </p:txBody>
      </p:sp>
      <p:sp>
        <p:nvSpPr>
          <p:cNvPr id="326" name="Google Shape;326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27" name="Google Shape;327;p39" descr="page60image163043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241" y="719278"/>
            <a:ext cx="6314095" cy="4735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9" descr="page60image33169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63328" y="300042"/>
            <a:ext cx="2355451" cy="156851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9"/>
          <p:cNvSpPr/>
          <p:nvPr/>
        </p:nvSpPr>
        <p:spPr>
          <a:xfrm>
            <a:off x="6644425" y="5408975"/>
            <a:ext cx="1791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[Westin et al. 1992]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esse material?</a:t>
            </a:r>
            <a:endParaRPr/>
          </a:p>
        </p:txBody>
      </p:sp>
      <p:sp>
        <p:nvSpPr>
          <p:cNvPr id="335" name="Google Shape;335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36" name="Google Shape;336;p40" descr="page50image33457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55" y="931869"/>
            <a:ext cx="5773902" cy="3839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Material Reflete e Refrata (BxDF *)</a:t>
            </a:r>
            <a:endParaRPr/>
          </a:p>
        </p:txBody>
      </p:sp>
      <p:sp>
        <p:nvSpPr>
          <p:cNvPr id="342" name="Google Shape;342;p41"/>
          <p:cNvSpPr txBox="1">
            <a:spLocks noGrp="1"/>
          </p:cNvSpPr>
          <p:nvPr>
            <p:ph type="body" idx="1"/>
          </p:nvPr>
        </p:nvSpPr>
        <p:spPr>
          <a:xfrm>
            <a:off x="432808" y="4626823"/>
            <a:ext cx="4096987" cy="70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 b="1"/>
              <a:t>Interface: água e ar</a:t>
            </a:r>
            <a:endParaRPr sz="1400"/>
          </a:p>
        </p:txBody>
      </p:sp>
      <p:sp>
        <p:nvSpPr>
          <p:cNvPr id="343" name="Google Shape;34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44" name="Google Shape;344;p41"/>
          <p:cNvSpPr txBox="1"/>
          <p:nvPr/>
        </p:nvSpPr>
        <p:spPr>
          <a:xfrm>
            <a:off x="4639862" y="4626822"/>
            <a:ext cx="4096987" cy="70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interface: Vidro e Ar</a:t>
            </a:r>
            <a:endParaRPr/>
          </a:p>
          <a:p>
            <a:pPr marL="0" marR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(com absorção)</a:t>
            </a:r>
            <a:endParaRPr sz="1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45" name="Google Shape;345;p41"/>
          <p:cNvSpPr/>
          <p:nvPr/>
        </p:nvSpPr>
        <p:spPr>
          <a:xfrm>
            <a:off x="5720875" y="5432050"/>
            <a:ext cx="2769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[Mitsuba renderer, Wenzel Jakob, 2010]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6" name="Google Shape;346;p41" descr="page63image33385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5312" y="113715"/>
            <a:ext cx="1802012" cy="119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41" descr="page63image333746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2806" y="1421737"/>
            <a:ext cx="4161857" cy="316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1" descr="page63image333852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11015" y="1440336"/>
            <a:ext cx="4130641" cy="3148282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41"/>
          <p:cNvSpPr/>
          <p:nvPr/>
        </p:nvSpPr>
        <p:spPr>
          <a:xfrm>
            <a:off x="84175" y="5165875"/>
            <a:ext cx="5636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X significa refletância “r”, espalhamento, transmissão, etc.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Transmissão / Refração</a:t>
            </a:r>
            <a:endParaRPr/>
          </a:p>
        </p:txBody>
      </p:sp>
      <p:sp>
        <p:nvSpPr>
          <p:cNvPr id="355" name="Google Shape;355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69220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Além de refletir na superfície, a luz pode ser transmitida através da superfície.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luz refrata quando entra em um novo meio.</a:t>
            </a:r>
            <a:endParaRPr/>
          </a:p>
        </p:txBody>
      </p:sp>
      <p:sp>
        <p:nvSpPr>
          <p:cNvPr id="356" name="Google Shape;356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57" name="Google Shape;357;p42" descr="page64image327269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6768" y="555075"/>
            <a:ext cx="2166731" cy="230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42" descr="page64image32721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8" y="2202462"/>
            <a:ext cx="4474265" cy="3004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42" descr="page64image327219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91467" y="2753550"/>
            <a:ext cx="1846655" cy="1699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42" descr="page64image3271905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28706" y="3906078"/>
            <a:ext cx="2283771" cy="14290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16"/>
          <p:cNvPicPr preferRelativeResize="0"/>
          <p:nvPr/>
        </p:nvPicPr>
        <p:blipFill rotWithShape="1">
          <a:blip r:embed="rId3">
            <a:alphaModFix/>
          </a:blip>
          <a:srcRect b="4132"/>
          <a:stretch/>
        </p:blipFill>
        <p:spPr>
          <a:xfrm>
            <a:off x="558139" y="686381"/>
            <a:ext cx="7892057" cy="497468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Quanta luz chega na superfície no ponto p</a:t>
            </a:r>
            <a:br>
              <a:rPr lang="pt-BR"/>
            </a:br>
            <a:r>
              <a:rPr lang="pt-BR"/>
              <a:t>(Irradiância no ponto p)</a:t>
            </a:r>
            <a:endParaRPr/>
          </a:p>
        </p:txBody>
      </p:sp>
      <p:sp>
        <p:nvSpPr>
          <p:cNvPr id="118" name="Google Shape;11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119" name="Google Shape;119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248453"/>
            <a:ext cx="1756596" cy="878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Lei de Snell-Descartes</a:t>
            </a:r>
            <a:endParaRPr/>
          </a:p>
        </p:txBody>
      </p:sp>
      <p:sp>
        <p:nvSpPr>
          <p:cNvPr id="366" name="Google Shape;366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 refração, o produto do índice de refração do meio, no qual se encontra o raio pelo seno do ângulo que esse raio forma com a reta normal à interface no ponto de incidência, é constante.</a:t>
            </a:r>
            <a:br>
              <a:rPr lang="pt-BR"/>
            </a:br>
            <a:endParaRPr/>
          </a:p>
        </p:txBody>
      </p:sp>
      <p:sp>
        <p:nvSpPr>
          <p:cNvPr id="367" name="Google Shape;36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68" name="Google Shape;368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853514"/>
            <a:ext cx="4926428" cy="3690960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3"/>
          <p:cNvSpPr/>
          <p:nvPr/>
        </p:nvSpPr>
        <p:spPr>
          <a:xfrm>
            <a:off x="5827809" y="2240630"/>
            <a:ext cx="2480138" cy="317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Índices de Refração: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Vácuo: 1,0000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Ar: 1,0003 (apróx. 20 °C)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Água: 1,3321 (pura, apróx. 20 °C)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Gelo: 1,3100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Álcool: 1,3600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Glicerina: 1,47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Vidro: 1,4000 a 1,9000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Sal de cozinha: 1,54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Quartzo: 1,54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Bissulfeto de carbono: 1,63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Zircônio: 1,92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Diamante: 2,4200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Rutilo: 2,80</a:t>
            </a:r>
            <a:endParaRPr/>
          </a:p>
          <a:p>
            <a:pPr marL="0" marR="0" lvl="0" indent="-69850" algn="l" rtl="0">
              <a:spcBef>
                <a:spcPts val="300"/>
              </a:spcBef>
              <a:spcAft>
                <a:spcPts val="0"/>
              </a:spcAft>
              <a:buClr>
                <a:srgbClr val="202122"/>
              </a:buClr>
              <a:buSzPts val="1100"/>
              <a:buFont typeface="Arial"/>
              <a:buChar char="•"/>
            </a:pPr>
            <a:r>
              <a:rPr lang="pt-BR" sz="11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Acrílico: 1,49</a:t>
            </a:r>
            <a:endParaRPr sz="1100" b="0" i="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43"/>
          <p:cNvSpPr/>
          <p:nvPr/>
        </p:nvSpPr>
        <p:spPr>
          <a:xfrm>
            <a:off x="2676332" y="5462783"/>
            <a:ext cx="5807676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https://pt.wikipedia.org/wiki/Refra%C3%A7%C3%A3o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Lei da Refração</a:t>
            </a:r>
            <a:endParaRPr/>
          </a:p>
        </p:txBody>
      </p:sp>
      <p:sp>
        <p:nvSpPr>
          <p:cNvPr id="376" name="Google Shape;376;p44"/>
          <p:cNvSpPr txBox="1">
            <a:spLocks noGrp="1"/>
          </p:cNvSpPr>
          <p:nvPr>
            <p:ph type="body" idx="1"/>
          </p:nvPr>
        </p:nvSpPr>
        <p:spPr>
          <a:xfrm>
            <a:off x="390546" y="3869635"/>
            <a:ext cx="5493419" cy="1465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 Total Interna: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Quando a luz está se move de um meio mais</a:t>
            </a:r>
            <a:br>
              <a:rPr lang="pt-BR" sz="1600"/>
            </a:br>
            <a:r>
              <a:rPr lang="pt-BR" sz="1600"/>
              <a:t>denso opticamente para um meio menos denso: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A luz Incidente no limite do ângulo TIR não</a:t>
            </a:r>
            <a:br>
              <a:rPr lang="pt-BR" sz="1600"/>
            </a:br>
            <a:r>
              <a:rPr lang="pt-BR" sz="1600"/>
              <a:t>sairá do meio.</a:t>
            </a:r>
            <a:endParaRPr/>
          </a:p>
        </p:txBody>
      </p:sp>
      <p:sp>
        <p:nvSpPr>
          <p:cNvPr id="377" name="Google Shape;37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78" name="Google Shape;378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4865" y="4382337"/>
            <a:ext cx="654844" cy="51593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44857" y="629655"/>
            <a:ext cx="2612744" cy="3115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12759" y="393595"/>
            <a:ext cx="4134603" cy="3856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Janela de Snell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783887" cy="8440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 Total Interna</a:t>
            </a:r>
            <a:endParaRPr/>
          </a:p>
        </p:txBody>
      </p:sp>
      <p:sp>
        <p:nvSpPr>
          <p:cNvPr id="387" name="Google Shape;38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88" name="Google Shape;388;p45"/>
          <p:cNvSpPr/>
          <p:nvPr/>
        </p:nvSpPr>
        <p:spPr>
          <a:xfrm>
            <a:off x="5977124" y="5407225"/>
            <a:ext cx="2317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[Livingston and Lynch]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45" descr="page19image331941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5898" y="1261005"/>
            <a:ext cx="3714280" cy="30344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 descr="page19image331960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9056" y="1261005"/>
            <a:ext cx="4582889" cy="3894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(Fresnel)</a:t>
            </a:r>
            <a:endParaRPr/>
          </a:p>
        </p:txBody>
      </p:sp>
      <p:sp>
        <p:nvSpPr>
          <p:cNvPr id="396" name="Google Shape;396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74896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muitos materiais reais: a refletância aumenta com o ângulo de visão</a:t>
            </a:r>
            <a:endParaRPr/>
          </a:p>
        </p:txBody>
      </p:sp>
      <p:sp>
        <p:nvSpPr>
          <p:cNvPr id="397" name="Google Shape;397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98" name="Google Shape;398;p46" descr="page66image333862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86649" y="237884"/>
            <a:ext cx="3734606" cy="300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6" descr="page66image333856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483050"/>
            <a:ext cx="2502688" cy="185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6" descr="page66image3338128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315409" y="3483050"/>
            <a:ext cx="2513181" cy="1852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46" descr="page66image333829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33836" y="3483050"/>
            <a:ext cx="2507935" cy="185209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6"/>
          <p:cNvSpPr/>
          <p:nvPr/>
        </p:nvSpPr>
        <p:spPr>
          <a:xfrm>
            <a:off x="6285849" y="5424413"/>
            <a:ext cx="20688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[Lafortune et al. 1997]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Snell + Fresnel</a:t>
            </a:r>
            <a:endParaRPr/>
          </a:p>
        </p:txBody>
      </p:sp>
      <p:pic>
        <p:nvPicPr>
          <p:cNvPr id="409" name="Google Shape;409;p47" descr="page67image15874832"/>
          <p:cNvPicPr preferRelativeResize="0"/>
          <p:nvPr/>
        </p:nvPicPr>
        <p:blipFill rotWithShape="1">
          <a:blip r:embed="rId3">
            <a:alphaModFix/>
          </a:blip>
          <a:srcRect t="9998" r="2" b="18874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410" name="Google Shape;410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411" name="Google Shape;411;p47"/>
          <p:cNvSpPr/>
          <p:nvPr/>
        </p:nvSpPr>
        <p:spPr>
          <a:xfrm>
            <a:off x="6899162" y="3476023"/>
            <a:ext cx="18898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Reflexão (Fresnel)</a:t>
            </a:r>
            <a:endParaRPr/>
          </a:p>
        </p:txBody>
      </p:sp>
      <p:sp>
        <p:nvSpPr>
          <p:cNvPr id="412" name="Google Shape;412;p47"/>
          <p:cNvSpPr/>
          <p:nvPr/>
        </p:nvSpPr>
        <p:spPr>
          <a:xfrm>
            <a:off x="475013" y="4677723"/>
            <a:ext cx="167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Refração (Snell)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Teoria Microfacetada</a:t>
            </a:r>
            <a:endParaRPr/>
          </a:p>
        </p:txBody>
      </p:sp>
      <p:sp>
        <p:nvSpPr>
          <p:cNvPr id="418" name="Google Shape;418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 áspera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Macroescala: plana e áspera.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Microscala: acidentada e especular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Elementos individuais da superfície agem como espelhos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Conhecidos como Microfacetas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microfaceta tem sua próprio normal</a:t>
            </a:r>
            <a:endParaRPr/>
          </a:p>
        </p:txBody>
      </p:sp>
      <p:sp>
        <p:nvSpPr>
          <p:cNvPr id="419" name="Google Shape;41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20" name="Google Shape;420;p48" descr="page26image334547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5" y="3620247"/>
            <a:ext cx="8515350" cy="1714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Microfacetas BRDF</a:t>
            </a:r>
            <a:endParaRPr/>
          </a:p>
        </p:txBody>
      </p:sp>
      <p:sp>
        <p:nvSpPr>
          <p:cNvPr id="426" name="Google Shape;42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Distribuição das normais das microfacetas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Concentrado =&gt; brilhante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Espalhado =&gt; difuso</a:t>
            </a:r>
            <a:endParaRPr/>
          </a:p>
        </p:txBody>
      </p:sp>
      <p:sp>
        <p:nvSpPr>
          <p:cNvPr id="427" name="Google Shape;42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28" name="Google Shape;42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8900" y="2042291"/>
            <a:ext cx="3613150" cy="133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58900" y="4187313"/>
            <a:ext cx="3613150" cy="12264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9" descr="page27image330768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82060" y="1497098"/>
            <a:ext cx="2117174" cy="1960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9" descr="page27image3307310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82060" y="3602286"/>
            <a:ext cx="2054535" cy="1960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37" name="Google Shape;437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266699"/>
            <a:ext cx="6973537" cy="5156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Subsurface scattering</a:t>
            </a:r>
            <a:endParaRPr/>
          </a:p>
        </p:txBody>
      </p:sp>
      <p:sp>
        <p:nvSpPr>
          <p:cNvPr id="443" name="Google Shape;443;p51"/>
          <p:cNvSpPr txBox="1">
            <a:spLocks noGrp="1"/>
          </p:cNvSpPr>
          <p:nvPr>
            <p:ph type="body" idx="1"/>
          </p:nvPr>
        </p:nvSpPr>
        <p:spPr>
          <a:xfrm>
            <a:off x="196725" y="762775"/>
            <a:ext cx="5603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Espalhamento de subsuperfície é uma característica visual comum em muitas superfícies causado pela entrada de luz em pontos diferentes do que sai:</a:t>
            </a:r>
            <a:endParaRPr sz="1800"/>
          </a:p>
          <a:p>
            <a:pPr marL="3429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Viola um pressuposto fundamental da BRDF</a:t>
            </a:r>
            <a:endParaRPr sz="1800"/>
          </a:p>
          <a:p>
            <a:pPr marL="342900" lvl="0" indent="-3302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Necessidade de generalizar o modelo de espalhamento (BSSRDF *)</a:t>
            </a:r>
            <a:endParaRPr sz="1800"/>
          </a:p>
        </p:txBody>
      </p:sp>
      <p:sp>
        <p:nvSpPr>
          <p:cNvPr id="444" name="Google Shape;44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45" name="Google Shape;445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6406" y="3333621"/>
            <a:ext cx="3225218" cy="2030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1" descr="page68image334617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64426" y="320350"/>
            <a:ext cx="2197824" cy="164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1" descr="page68image3346590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4426" y="2376300"/>
            <a:ext cx="2197826" cy="258798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51"/>
          <p:cNvSpPr/>
          <p:nvPr/>
        </p:nvSpPr>
        <p:spPr>
          <a:xfrm>
            <a:off x="5859675" y="1943594"/>
            <a:ext cx="219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[Jensen et al 2001] 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51"/>
          <p:cNvSpPr/>
          <p:nvPr/>
        </p:nvSpPr>
        <p:spPr>
          <a:xfrm>
            <a:off x="5864425" y="4964275"/>
            <a:ext cx="2197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[Donner et al 2008]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51"/>
          <p:cNvSpPr/>
          <p:nvPr/>
        </p:nvSpPr>
        <p:spPr>
          <a:xfrm>
            <a:off x="380611" y="5392011"/>
            <a:ext cx="8217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* BSSRDF = bidirectional </a:t>
            </a:r>
            <a:r>
              <a:rPr lang="pt-BR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scattering-surface</a:t>
            </a:r>
            <a:r>
              <a:rPr lang="pt-BR" sz="14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reflectance distribution function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Materiais Translúcidos: Jade</a:t>
            </a:r>
            <a:endParaRPr/>
          </a:p>
        </p:txBody>
      </p:sp>
      <p:sp>
        <p:nvSpPr>
          <p:cNvPr id="456" name="Google Shape;456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57" name="Google Shape;457;p52" descr="page69image15980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6888" y="665450"/>
            <a:ext cx="6550225" cy="491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17"/>
          <p:cNvPicPr preferRelativeResize="0"/>
          <p:nvPr/>
        </p:nvPicPr>
        <p:blipFill rotWithShape="1">
          <a:blip r:embed="rId3">
            <a:alphaModFix/>
          </a:blip>
          <a:srcRect b="3996"/>
          <a:stretch/>
        </p:blipFill>
        <p:spPr>
          <a:xfrm>
            <a:off x="517043" y="725653"/>
            <a:ext cx="7954265" cy="490458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Quanta luz é refletida de P através do P</a:t>
            </a:r>
            <a:r>
              <a:rPr lang="pt-BR" baseline="-25000"/>
              <a:t>0</a:t>
            </a:r>
            <a:endParaRPr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127" name="Google Shape;127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0840" y="917824"/>
            <a:ext cx="4212092" cy="1116458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7"/>
          <p:cNvSpPr/>
          <p:nvPr/>
        </p:nvSpPr>
        <p:spPr>
          <a:xfrm>
            <a:off x="2155900" y="936225"/>
            <a:ext cx="1368600" cy="6351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17"/>
          <p:cNvSpPr/>
          <p:nvPr/>
        </p:nvSpPr>
        <p:spPr>
          <a:xfrm>
            <a:off x="3185025" y="1812100"/>
            <a:ext cx="1587500" cy="1259050"/>
          </a:xfrm>
          <a:custGeom>
            <a:avLst/>
            <a:gdLst/>
            <a:ahLst/>
            <a:cxnLst/>
            <a:rect l="l" t="t" r="r" b="b"/>
            <a:pathLst>
              <a:path w="63500" h="50362" extrusionOk="0">
                <a:moveTo>
                  <a:pt x="0" y="0"/>
                </a:moveTo>
                <a:cubicBezTo>
                  <a:pt x="6058" y="2409"/>
                  <a:pt x="25766" y="6057"/>
                  <a:pt x="36349" y="14451"/>
                </a:cubicBezTo>
                <a:cubicBezTo>
                  <a:pt x="46932" y="22845"/>
                  <a:pt x="58975" y="44377"/>
                  <a:pt x="63500" y="50362"/>
                </a:cubicBezTo>
              </a:path>
            </a:pathLst>
          </a:cu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Materiais Translúcidos: Pele</a:t>
            </a:r>
            <a:endParaRPr/>
          </a:p>
        </p:txBody>
      </p:sp>
      <p:sp>
        <p:nvSpPr>
          <p:cNvPr id="463" name="Google Shape;46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64" name="Google Shape;464;p53" descr="page70image15918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9974" y="745175"/>
            <a:ext cx="6439475" cy="482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Materiais Translúcidos: Folhas</a:t>
            </a:r>
            <a:endParaRPr/>
          </a:p>
        </p:txBody>
      </p:sp>
      <p:sp>
        <p:nvSpPr>
          <p:cNvPr id="470" name="Google Shape;47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71" name="Google Shape;471;p54" descr="page71image15989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4662" y="713325"/>
            <a:ext cx="6494674" cy="4871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BRDF</a:t>
            </a:r>
            <a:endParaRPr/>
          </a:p>
        </p:txBody>
      </p:sp>
      <p:sp>
        <p:nvSpPr>
          <p:cNvPr id="477" name="Google Shape;477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78" name="Google Shape;478;p55" descr="page72image159239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5241" y="838985"/>
            <a:ext cx="5993518" cy="44951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BSSRDF</a:t>
            </a:r>
            <a:endParaRPr/>
          </a:p>
        </p:txBody>
      </p:sp>
      <p:sp>
        <p:nvSpPr>
          <p:cNvPr id="484" name="Google Shape;484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85" name="Google Shape;485;p56" descr="page73image157968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4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56"/>
          <p:cNvSpPr/>
          <p:nvPr/>
        </p:nvSpPr>
        <p:spPr>
          <a:xfrm>
            <a:off x="0" y="43934"/>
            <a:ext cx="184731" cy="369332"/>
          </a:xfrm>
          <a:prstGeom prst="rect">
            <a:avLst/>
          </a:prstGeom>
          <a:solidFill>
            <a:srgbClr val="FC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Parâmetros de BRDF da Disney</a:t>
            </a:r>
            <a:endParaRPr/>
          </a:p>
        </p:txBody>
      </p:sp>
      <p:sp>
        <p:nvSpPr>
          <p:cNvPr id="492" name="Google Shape;492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93" name="Google Shape;49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60793" y="838985"/>
            <a:ext cx="5874989" cy="4550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Padrões e BRDF</a:t>
            </a:r>
            <a:endParaRPr/>
          </a:p>
        </p:txBody>
      </p:sp>
      <p:sp>
        <p:nvSpPr>
          <p:cNvPr id="499" name="Google Shape;499;p58"/>
          <p:cNvSpPr txBox="1">
            <a:spLocks noGrp="1"/>
          </p:cNvSpPr>
          <p:nvPr>
            <p:ph type="body" idx="1"/>
          </p:nvPr>
        </p:nvSpPr>
        <p:spPr>
          <a:xfrm>
            <a:off x="314350" y="838975"/>
            <a:ext cx="8684400" cy="82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 prática, é conveniente separar o cálculo dos parâmetros BRDF (como albedo, brilho, etc.) da própria função de refletância</a:t>
            </a:r>
            <a:endParaRPr/>
          </a:p>
        </p:txBody>
      </p:sp>
      <p:sp>
        <p:nvSpPr>
          <p:cNvPr id="500" name="Google Shape;50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01" name="Google Shape;501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663080"/>
            <a:ext cx="3572880" cy="3140993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8"/>
          <p:cNvSpPr/>
          <p:nvPr/>
        </p:nvSpPr>
        <p:spPr>
          <a:xfrm>
            <a:off x="390548" y="4860944"/>
            <a:ext cx="4092242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1: o valor do albedo nos pontos da superfície são dados pela expressão combinando várias texturas</a:t>
            </a:r>
            <a:endParaRPr/>
          </a:p>
        </p:txBody>
      </p:sp>
      <p:sp>
        <p:nvSpPr>
          <p:cNvPr id="503" name="Google Shape;503;p58"/>
          <p:cNvSpPr/>
          <p:nvPr/>
        </p:nvSpPr>
        <p:spPr>
          <a:xfrm>
            <a:off x="4572000" y="1610800"/>
            <a:ext cx="4371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2: Diferentes texturas definindo diferentes parâmetros de entrada BRDF com variação espacial</a:t>
            </a:r>
            <a:endParaRPr/>
          </a:p>
        </p:txBody>
      </p:sp>
      <p:pic>
        <p:nvPicPr>
          <p:cNvPr id="504" name="Google Shape;504;p58" descr="page75image335478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0914" y="2173614"/>
            <a:ext cx="3210550" cy="321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ShaderGraph do Unity</a:t>
            </a:r>
            <a:endParaRPr/>
          </a:p>
        </p:txBody>
      </p:sp>
      <p:sp>
        <p:nvSpPr>
          <p:cNvPr id="510" name="Google Shape;51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11" name="Google Shape;511;p59" descr="page76image15937232"/>
          <p:cNvPicPr preferRelativeResize="0"/>
          <p:nvPr/>
        </p:nvPicPr>
        <p:blipFill rotWithShape="1">
          <a:blip r:embed="rId3">
            <a:alphaModFix/>
          </a:blip>
          <a:srcRect t="15455" b="7878"/>
          <a:stretch/>
        </p:blipFill>
        <p:spPr>
          <a:xfrm>
            <a:off x="813200" y="858882"/>
            <a:ext cx="7517599" cy="4322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777;p75">
            <a:extLst>
              <a:ext uri="{FF2B5EF4-FFF2-40B4-BE49-F238E27FC236}">
                <a16:creationId xmlns:a16="http://schemas.microsoft.com/office/drawing/2014/main" id="{E9A42F31-FA11-F7D4-DBB8-F216FBBD8F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b="1"/>
              <a:t>B</a:t>
            </a:r>
            <a:r>
              <a:rPr lang="pt-BR"/>
              <a:t>idirectional </a:t>
            </a:r>
            <a:r>
              <a:rPr lang="pt-BR" b="1"/>
              <a:t>R</a:t>
            </a:r>
            <a:r>
              <a:rPr lang="pt-BR"/>
              <a:t>eflectance </a:t>
            </a:r>
            <a:r>
              <a:rPr lang="pt-BR" b="1"/>
              <a:t>D</a:t>
            </a:r>
            <a:r>
              <a:rPr lang="pt-BR"/>
              <a:t>istribution </a:t>
            </a:r>
            <a:r>
              <a:rPr lang="pt-BR" b="1"/>
              <a:t>F</a:t>
            </a:r>
            <a:r>
              <a:rPr lang="pt-BR"/>
              <a:t>unction</a:t>
            </a:r>
            <a:br>
              <a:rPr lang="pt-BR"/>
            </a:br>
            <a:endParaRPr/>
          </a:p>
        </p:txBody>
      </p:sp>
      <p:sp>
        <p:nvSpPr>
          <p:cNvPr id="135" name="Google Shape;135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BRDF fornece a fração da luz que chega ao ponto da superfície P da direção w</a:t>
            </a:r>
            <a:r>
              <a:rPr lang="pt-BR" baseline="-25000"/>
              <a:t>i</a:t>
            </a:r>
            <a:r>
              <a:rPr lang="pt-BR"/>
              <a:t> que é refletida na direção w</a:t>
            </a:r>
            <a:r>
              <a:rPr lang="pt-BR" baseline="-25000"/>
              <a:t>0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137" name="Google Shape;13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32632" y="2092589"/>
            <a:ext cx="4335701" cy="3451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Modelos de Reflexão</a:t>
            </a:r>
            <a:endParaRPr/>
          </a:p>
        </p:txBody>
      </p:sp>
      <p:sp>
        <p:nvSpPr>
          <p:cNvPr id="143" name="Google Shape;143;p19"/>
          <p:cNvSpPr txBox="1">
            <a:spLocks noGrp="1"/>
          </p:cNvSpPr>
          <p:nvPr>
            <p:ph type="body" idx="1"/>
          </p:nvPr>
        </p:nvSpPr>
        <p:spPr>
          <a:xfrm>
            <a:off x="215750" y="838975"/>
            <a:ext cx="8848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Reflexão é o processo pelo qual a luz incidente em uma superfície interage com a superfície de modo que saia no mesmo lado</a:t>
            </a:r>
            <a:endParaRPr sz="2100"/>
          </a:p>
          <a:p>
            <a:pPr marL="342900" lvl="0" indent="-34925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escolha da função de reflexão determina a aparência da superfície</a:t>
            </a:r>
            <a:endParaRPr sz="2100"/>
          </a:p>
        </p:txBody>
      </p:sp>
      <p:sp>
        <p:nvSpPr>
          <p:cNvPr id="144" name="Google Shape;14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45" name="Google Shape;145;p19" descr="page45image335465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5209" y="2219591"/>
            <a:ext cx="4573581" cy="3191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esse material?</a:t>
            </a:r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390548" y="4896465"/>
            <a:ext cx="8428232" cy="438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A luz é espalhada igualmente em todas as direções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153" name="Google Shape;153;p20" descr="page46image330637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3555" y="931870"/>
            <a:ext cx="5776889" cy="3851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0025" y="115956"/>
            <a:ext cx="7435503" cy="5559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Material Difuso/Lambertiano</a:t>
            </a:r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432808" y="4626823"/>
            <a:ext cx="4096987" cy="70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 b="1"/>
              <a:t>BRDF difuso colorido uniformemente</a:t>
            </a:r>
            <a:endParaRPr/>
          </a:p>
          <a:p>
            <a:pPr marL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/>
              <a:t>Albedo (fração da luz refletida) é o mesmo para todos os pontos da superfície p</a:t>
            </a:r>
            <a:endParaRPr sz="1400"/>
          </a:p>
        </p:txBody>
      </p:sp>
      <p:sp>
        <p:nvSpPr>
          <p:cNvPr id="166" name="Google Shape;16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67" name="Google Shape;167;p22" descr="page47image33542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7494" y="113718"/>
            <a:ext cx="1799830" cy="1198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2" descr="page47image335401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8" y="1413560"/>
            <a:ext cx="8428232" cy="321326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2"/>
          <p:cNvSpPr txBox="1"/>
          <p:nvPr/>
        </p:nvSpPr>
        <p:spPr>
          <a:xfrm>
            <a:off x="4639862" y="4626822"/>
            <a:ext cx="4096987" cy="708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BRDF difuso texturizado</a:t>
            </a:r>
            <a:endParaRPr sz="14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Albedo varia parcialmente e é definido pela textura associada</a:t>
            </a:r>
            <a:endParaRPr/>
          </a:p>
        </p:txBody>
      </p:sp>
      <p:sp>
        <p:nvSpPr>
          <p:cNvPr id="170" name="Google Shape;170;p22"/>
          <p:cNvSpPr/>
          <p:nvPr/>
        </p:nvSpPr>
        <p:spPr>
          <a:xfrm>
            <a:off x="5152050" y="5432050"/>
            <a:ext cx="32622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[Mitsuba renderer, Wenzel Jakob, 2010]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924</Words>
  <Application>Microsoft Macintosh PowerPoint</Application>
  <PresentationFormat>On-screen Show (16:10)</PresentationFormat>
  <Paragraphs>193</Paragraphs>
  <Slides>47</Slides>
  <Notes>47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Verdana</vt:lpstr>
      <vt:lpstr>Arial</vt:lpstr>
      <vt:lpstr>Open Sans</vt:lpstr>
      <vt:lpstr>Personalizar design</vt:lpstr>
      <vt:lpstr>PowerPoint Presentation</vt:lpstr>
      <vt:lpstr>Como calcular a luz chegando na superfície ? (Radiância)</vt:lpstr>
      <vt:lpstr>Quanta luz chega na superfície no ponto p (Irradiância no ponto p)</vt:lpstr>
      <vt:lpstr>Quanta luz é refletida de P através do P0</vt:lpstr>
      <vt:lpstr>Bidirectional Reflectance Distribution Function </vt:lpstr>
      <vt:lpstr>Modelos de Reflexão</vt:lpstr>
      <vt:lpstr>O que é esse material?</vt:lpstr>
      <vt:lpstr>PowerPoint Presentation</vt:lpstr>
      <vt:lpstr>Material Difuso/Lambertiano</vt:lpstr>
      <vt:lpstr>O que é esse material?</vt:lpstr>
      <vt:lpstr>Material Brilhante</vt:lpstr>
      <vt:lpstr>O que é esse material?</vt:lpstr>
      <vt:lpstr>Reflexão Especular Perfeita</vt:lpstr>
      <vt:lpstr>Reflexão Especular Perfeita</vt:lpstr>
      <vt:lpstr>Terminator 2</vt:lpstr>
      <vt:lpstr>Calculando a Direção da Reflexão Especular</vt:lpstr>
      <vt:lpstr>PowerPoint Presentation</vt:lpstr>
      <vt:lpstr>PowerPoint Presentation</vt:lpstr>
      <vt:lpstr>Algumas funções de reflexão básicas</vt:lpstr>
      <vt:lpstr>Diferentes BRDFs </vt:lpstr>
      <vt:lpstr>Visão 3D de um BRDF </vt:lpstr>
      <vt:lpstr>Materiais Complexos</vt:lpstr>
      <vt:lpstr>Materiais Isotrópicos e Anisotrópicos</vt:lpstr>
      <vt:lpstr>BRDFs Anisotrópicos</vt:lpstr>
      <vt:lpstr>BRDF Anisotrópico: Nylon</vt:lpstr>
      <vt:lpstr>BRDF Anisotrópico: Veludo</vt:lpstr>
      <vt:lpstr>O que é esse material?</vt:lpstr>
      <vt:lpstr>Material Reflete e Refrata (BxDF *)</vt:lpstr>
      <vt:lpstr>Transmissão / Refração</vt:lpstr>
      <vt:lpstr>Lei de Snell-Descartes</vt:lpstr>
      <vt:lpstr>Lei da Refração</vt:lpstr>
      <vt:lpstr>Janela de Snell</vt:lpstr>
      <vt:lpstr>Reflexão (Fresnel)</vt:lpstr>
      <vt:lpstr>Exemplo: Snell + Fresnel</vt:lpstr>
      <vt:lpstr>Teoria Microfacetada</vt:lpstr>
      <vt:lpstr>Microfacetas BRDF</vt:lpstr>
      <vt:lpstr>PowerPoint Presentation</vt:lpstr>
      <vt:lpstr>Subsurface scattering</vt:lpstr>
      <vt:lpstr>Materiais Translúcidos: Jade</vt:lpstr>
      <vt:lpstr>Materiais Translúcidos: Pele</vt:lpstr>
      <vt:lpstr>Materiais Translúcidos: Folhas</vt:lpstr>
      <vt:lpstr>BRDF</vt:lpstr>
      <vt:lpstr>BSSRDF</vt:lpstr>
      <vt:lpstr>Parâmetros de BRDF da Disney</vt:lpstr>
      <vt:lpstr>Padrões e BRDF</vt:lpstr>
      <vt:lpstr>ShaderGraph do Unity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2023-04-14T23:13:03Z</dcterms:modified>
</cp:coreProperties>
</file>